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ls" ContentType="application/vnd.ms-exce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59" r:id="rId4"/>
    <p:sldId id="261" r:id="rId5"/>
    <p:sldId id="263" r:id="rId6"/>
    <p:sldId id="265" r:id="rId7"/>
    <p:sldId id="267" r:id="rId8"/>
    <p:sldId id="269" r:id="rId9"/>
    <p:sldId id="271" r:id="rId10"/>
    <p:sldId id="273" r:id="rId11"/>
    <p:sldId id="275" r:id="rId12"/>
    <p:sldId id="277" r:id="rId13"/>
    <p:sldId id="279" r:id="rId14"/>
    <p:sldId id="282" r:id="rId15"/>
    <p:sldId id="284" r:id="rId16"/>
    <p:sldId id="281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636D5-1792-4AD0-A12E-F2F40AB82EB9}" type="datetimeFigureOut">
              <a:rPr lang="pt-BR" smtClean="0"/>
              <a:t>20/09/2016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537F-03EE-4E03-8287-03D48124D8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636D5-1792-4AD0-A12E-F2F40AB82EB9}" type="datetimeFigureOut">
              <a:rPr lang="pt-BR" smtClean="0"/>
              <a:t>20/09/2016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537F-03EE-4E03-8287-03D48124D8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636D5-1792-4AD0-A12E-F2F40AB82EB9}" type="datetimeFigureOut">
              <a:rPr lang="pt-BR" smtClean="0"/>
              <a:t>20/09/2016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537F-03EE-4E03-8287-03D48124D8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ítulo 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Gráfico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pt-BR" noProof="0" smtClean="0"/>
          </a:p>
        </p:txBody>
      </p:sp>
      <p:sp>
        <p:nvSpPr>
          <p:cNvPr id="4" name="Espaço Reservado para Dat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693A7-811B-4011-BC62-0534003D644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636D5-1792-4AD0-A12E-F2F40AB82EB9}" type="datetimeFigureOut">
              <a:rPr lang="pt-BR" smtClean="0"/>
              <a:t>20/09/2016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537F-03EE-4E03-8287-03D48124D8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636D5-1792-4AD0-A12E-F2F40AB82EB9}" type="datetimeFigureOut">
              <a:rPr lang="pt-BR" smtClean="0"/>
              <a:t>20/09/2016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537F-03EE-4E03-8287-03D48124D8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636D5-1792-4AD0-A12E-F2F40AB82EB9}" type="datetimeFigureOut">
              <a:rPr lang="pt-BR" smtClean="0"/>
              <a:t>20/09/2016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537F-03EE-4E03-8287-03D48124D8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636D5-1792-4AD0-A12E-F2F40AB82EB9}" type="datetimeFigureOut">
              <a:rPr lang="pt-BR" smtClean="0"/>
              <a:t>20/09/2016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537F-03EE-4E03-8287-03D48124D8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636D5-1792-4AD0-A12E-F2F40AB82EB9}" type="datetimeFigureOut">
              <a:rPr lang="pt-BR" smtClean="0"/>
              <a:t>20/09/2016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537F-03EE-4E03-8287-03D48124D8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636D5-1792-4AD0-A12E-F2F40AB82EB9}" type="datetimeFigureOut">
              <a:rPr lang="pt-BR" smtClean="0"/>
              <a:t>20/09/2016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537F-03EE-4E03-8287-03D48124D8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636D5-1792-4AD0-A12E-F2F40AB82EB9}" type="datetimeFigureOut">
              <a:rPr lang="pt-BR" smtClean="0"/>
              <a:t>20/09/2016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537F-03EE-4E03-8287-03D48124D8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636D5-1792-4AD0-A12E-F2F40AB82EB9}" type="datetimeFigureOut">
              <a:rPr lang="pt-BR" smtClean="0"/>
              <a:t>20/09/2016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537F-03EE-4E03-8287-03D48124D8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636D5-1792-4AD0-A12E-F2F40AB82EB9}" type="datetimeFigureOut">
              <a:rPr lang="pt-BR" smtClean="0"/>
              <a:t>20/09/2016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B537F-03EE-4E03-8287-03D48124D8C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7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8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9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10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11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12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1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2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3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4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5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6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33375"/>
            <a:ext cx="7773988" cy="3095625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  <a:t>UFF – UNIVERSIDADE FEDERAL FLUMINENSE</a:t>
            </a:r>
            <a:b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  <a:t>A ATIVIDADE DE RELAÇÕES PÚBLICAS E A SUA CONTRIBUIÇÃO PARA A CRIAÇÃO DE SIGNIFICADO NO CEFET/RJ: UMA ABORDAGEM DE INTERAÇÃO ENTRE OS PÙBLICOS ORGANIZACIONAIS</a:t>
            </a:r>
            <a:b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pt-BR" altLang="pt-BR" sz="2400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8195" name="Retângulo 5"/>
          <p:cNvSpPr>
            <a:spLocks noChangeArrowheads="1"/>
          </p:cNvSpPr>
          <p:nvPr/>
        </p:nvSpPr>
        <p:spPr bwMode="auto">
          <a:xfrm>
            <a:off x="1835150" y="4076700"/>
            <a:ext cx="56896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b="1"/>
              <a:t> Mestrado em Sistemas de Gestão</a:t>
            </a:r>
          </a:p>
          <a:p>
            <a:endParaRPr lang="pt-BR" altLang="pt-BR" b="1"/>
          </a:p>
          <a:p>
            <a:r>
              <a:rPr lang="pt-BR" altLang="pt-BR"/>
              <a:t>Marilda Barroso Bottino</a:t>
            </a:r>
          </a:p>
          <a:p>
            <a:endParaRPr lang="pt-BR" altLang="pt-BR"/>
          </a:p>
          <a:p>
            <a:r>
              <a:rPr lang="pt-BR" altLang="pt-BR"/>
              <a:t>Orientador: Emmanuel de Paiva Andrade, D.Sc.</a:t>
            </a:r>
          </a:p>
          <a:p>
            <a:endParaRPr lang="pt-BR" altLang="pt-BR"/>
          </a:p>
          <a:p>
            <a:endParaRPr lang="pt-BR" altLang="pt-BR"/>
          </a:p>
          <a:p>
            <a:r>
              <a:rPr lang="pt-BR" altLang="pt-BR"/>
              <a:t>			abril/2014</a:t>
            </a:r>
          </a:p>
          <a:p>
            <a:endParaRPr lang="pt-BR" alt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115888"/>
            <a:ext cx="7921625" cy="31686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sz="3200" b="1" i="1" dirty="0" smtClean="0">
                <a:solidFill>
                  <a:srgbClr val="002060"/>
                </a:solidFill>
              </a:rPr>
              <a:t>Seção B</a:t>
            </a:r>
            <a:br>
              <a:rPr lang="pt-BR" altLang="pt-BR" sz="3200" b="1" i="1" dirty="0" smtClean="0">
                <a:solidFill>
                  <a:srgbClr val="002060"/>
                </a:solidFill>
              </a:rPr>
            </a:br>
            <a:r>
              <a:rPr lang="pt-BR" altLang="pt-BR" sz="3200" b="1" i="1" dirty="0" smtClean="0">
                <a:solidFill>
                  <a:srgbClr val="002060"/>
                </a:solidFill>
              </a:rPr>
              <a:t>5.Informação acessível a todos</a:t>
            </a:r>
            <a:br>
              <a:rPr lang="pt-BR" altLang="pt-BR" sz="3200" b="1" i="1" dirty="0" smtClean="0">
                <a:solidFill>
                  <a:srgbClr val="002060"/>
                </a:solidFill>
              </a:rPr>
            </a:br>
            <a:r>
              <a:rPr lang="pt-BR" altLang="pt-BR" sz="2200" i="1" dirty="0" smtClean="0">
                <a:solidFill>
                  <a:srgbClr val="002060"/>
                </a:solidFill>
              </a:rPr>
              <a:t>Ambas as categorias concluíram que a informação não é acessível a todos.  Nas questões que se seguem encontramos a reprodução de um diagnóstico de condições de trabalho e de ambiente institucional com relação às informações que convergem.  Aqui houve concordância com percentuais de 75% para docentes  e de 74% para administrativos.</a:t>
            </a:r>
          </a:p>
        </p:txBody>
      </p:sp>
      <p:graphicFrame>
        <p:nvGraphicFramePr>
          <p:cNvPr id="28675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1979613" y="3141663"/>
          <a:ext cx="5184775" cy="3282950"/>
        </p:xfrm>
        <a:graphic>
          <a:graphicData uri="http://schemas.openxmlformats.org/presentationml/2006/ole">
            <p:oleObj spid="_x0000_s7170" name="Gráfico" r:id="rId3" imgW="5667409" imgH="3790947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115888"/>
            <a:ext cx="7850187" cy="32416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sz="2000" b="1" i="1" dirty="0" smtClean="0">
                <a:solidFill>
                  <a:srgbClr val="002060"/>
                </a:solidFill>
              </a:rPr>
              <a:t>Seção B</a:t>
            </a:r>
            <a:br>
              <a:rPr lang="pt-BR" altLang="pt-BR" sz="2000" b="1" i="1" dirty="0" smtClean="0">
                <a:solidFill>
                  <a:srgbClr val="002060"/>
                </a:solidFill>
              </a:rPr>
            </a:br>
            <a:r>
              <a:rPr lang="pt-BR" altLang="pt-BR" sz="2000" b="1" i="1" dirty="0" smtClean="0">
                <a:solidFill>
                  <a:srgbClr val="002060"/>
                </a:solidFill>
              </a:rPr>
              <a:t>5.Alegações </a:t>
            </a:r>
            <a:r>
              <a:rPr lang="pt-BR" altLang="pt-BR" sz="2000" i="1" dirty="0" smtClean="0">
                <a:solidFill>
                  <a:srgbClr val="002060"/>
                </a:solidFill>
              </a:rPr>
              <a:t>do não acessível </a:t>
            </a:r>
            <a:r>
              <a:rPr lang="pt-BR" altLang="pt-BR" sz="2000" b="1" i="1" dirty="0" smtClean="0">
                <a:solidFill>
                  <a:srgbClr val="002060"/>
                </a:solidFill>
              </a:rPr>
              <a:t/>
            </a:r>
            <a:br>
              <a:rPr lang="pt-BR" altLang="pt-BR" sz="2000" b="1" i="1" dirty="0" smtClean="0">
                <a:solidFill>
                  <a:srgbClr val="002060"/>
                </a:solidFill>
              </a:rPr>
            </a:br>
            <a:r>
              <a:rPr lang="pt-BR" altLang="pt-BR" sz="2000" i="1" dirty="0" smtClean="0">
                <a:solidFill>
                  <a:srgbClr val="002060"/>
                </a:solidFill>
              </a:rPr>
              <a:t>Este gráfico nos revela  que a falta de política da instituição, responsável pela precariedade da gestão da informação foi a variável de maior frequência, 62,8% havendo concordância entre os servidores docentes e administrativos, seguidos de 14% para o sistema hierárquico; 11,6% para falta de democracia; 9,2% para falta intranet e 7% disseram que depende do cargo. Essa alegação impacta sobre as possibilidades de compartilhamento e o uso eficaz de conhecimento entre as instâncias da instituição.Por haver convergência optou-se por um gráfico que contemple as duas categorias.</a:t>
            </a:r>
            <a:endParaRPr lang="pt-BR" altLang="pt-BR" sz="2000" b="1" i="1" dirty="0" smtClean="0">
              <a:solidFill>
                <a:srgbClr val="002060"/>
              </a:solidFill>
            </a:endParaRPr>
          </a:p>
        </p:txBody>
      </p:sp>
      <p:graphicFrame>
        <p:nvGraphicFramePr>
          <p:cNvPr id="29699" name="Espaço Reservado para Gráfico 4"/>
          <p:cNvGraphicFramePr>
            <a:graphicFrameLocks noGrp="1"/>
          </p:cNvGraphicFramePr>
          <p:nvPr>
            <p:ph type="chart" idx="1"/>
          </p:nvPr>
        </p:nvGraphicFramePr>
        <p:xfrm>
          <a:off x="992188" y="3306763"/>
          <a:ext cx="8202612" cy="3403600"/>
        </p:xfrm>
        <a:graphic>
          <a:graphicData uri="http://schemas.openxmlformats.org/presentationml/2006/ole">
            <p:oleObj spid="_x0000_s8194" r:id="rId3" imgW="8199831" imgH="3407959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115888"/>
            <a:ext cx="7777162" cy="27368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sz="3600" b="1" i="1" dirty="0" smtClean="0">
                <a:solidFill>
                  <a:srgbClr val="002060"/>
                </a:solidFill>
              </a:rPr>
              <a:t>Seção B</a:t>
            </a:r>
            <a:br>
              <a:rPr lang="pt-BR" altLang="pt-BR" sz="3600" b="1" i="1" dirty="0" smtClean="0">
                <a:solidFill>
                  <a:srgbClr val="002060"/>
                </a:solidFill>
              </a:rPr>
            </a:br>
            <a:r>
              <a:rPr lang="pt-BR" altLang="pt-BR" sz="3600" b="1" i="1" dirty="0" smtClean="0">
                <a:solidFill>
                  <a:srgbClr val="002060"/>
                </a:solidFill>
              </a:rPr>
              <a:t>6.Alegações para linguagem não adequada</a:t>
            </a:r>
            <a:br>
              <a:rPr lang="pt-BR" altLang="pt-BR" sz="3600" b="1" i="1" dirty="0" smtClean="0">
                <a:solidFill>
                  <a:srgbClr val="002060"/>
                </a:solidFill>
              </a:rPr>
            </a:br>
            <a:r>
              <a:rPr lang="pt-BR" altLang="pt-BR" sz="2700" i="1" dirty="0" smtClean="0">
                <a:solidFill>
                  <a:srgbClr val="002060"/>
                </a:solidFill>
              </a:rPr>
              <a:t>Linguagem repassada com 58,8% ( para as duas categorias docentes e administrativo); seguidas de falta de política e interesse empatados com sem recursos eficazes: 17,6% e apenas cotidiano 5,8%</a:t>
            </a:r>
          </a:p>
        </p:txBody>
      </p:sp>
      <p:graphicFrame>
        <p:nvGraphicFramePr>
          <p:cNvPr id="30723" name="Espaço Reservado para Gráfico 4"/>
          <p:cNvGraphicFramePr>
            <a:graphicFrameLocks noGrp="1"/>
          </p:cNvGraphicFramePr>
          <p:nvPr>
            <p:ph type="chart" idx="1"/>
          </p:nvPr>
        </p:nvGraphicFramePr>
        <p:xfrm>
          <a:off x="971550" y="2781300"/>
          <a:ext cx="7848600" cy="4076700"/>
        </p:xfrm>
        <a:graphic>
          <a:graphicData uri="http://schemas.openxmlformats.org/presentationml/2006/ole">
            <p:oleObj spid="_x0000_s9218" r:id="rId3" imgW="8199831" imgH="4706520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74638"/>
            <a:ext cx="7993062" cy="30099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sz="3600" b="1" i="1" dirty="0" smtClean="0">
                <a:solidFill>
                  <a:srgbClr val="002060"/>
                </a:solidFill>
              </a:rPr>
              <a:t>Seção B</a:t>
            </a:r>
            <a:br>
              <a:rPr lang="pt-BR" altLang="pt-BR" sz="3600" b="1" i="1" dirty="0" smtClean="0">
                <a:solidFill>
                  <a:srgbClr val="002060"/>
                </a:solidFill>
              </a:rPr>
            </a:br>
            <a:r>
              <a:rPr lang="pt-BR" altLang="pt-BR" sz="3600" b="1" i="1" dirty="0" smtClean="0">
                <a:solidFill>
                  <a:srgbClr val="002060"/>
                </a:solidFill>
              </a:rPr>
              <a:t>7.Tempo em que chegam as informações: adequado ou não</a:t>
            </a:r>
            <a:br>
              <a:rPr lang="pt-BR" altLang="pt-BR" sz="3600" b="1" i="1" dirty="0" smtClean="0">
                <a:solidFill>
                  <a:srgbClr val="002060"/>
                </a:solidFill>
              </a:rPr>
            </a:br>
            <a:r>
              <a:rPr lang="pt-BR" altLang="pt-BR" sz="3100" i="1" dirty="0" smtClean="0">
                <a:solidFill>
                  <a:srgbClr val="002060"/>
                </a:solidFill>
              </a:rPr>
              <a:t>O Não obteve 81,3% correlacionadas as duas categorias. Sim, com 19,7. Não chegar no tempo adequado rompe com o fluxo de conhecimento, compartilhamento e difusão.</a:t>
            </a:r>
          </a:p>
        </p:txBody>
      </p:sp>
      <p:graphicFrame>
        <p:nvGraphicFramePr>
          <p:cNvPr id="31747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2124075" y="2890838"/>
          <a:ext cx="6048375" cy="3967162"/>
        </p:xfrm>
        <a:graphic>
          <a:graphicData uri="http://schemas.openxmlformats.org/presentationml/2006/ole">
            <p:oleObj spid="_x0000_s10242" r:id="rId3" imgW="6108721" imgH="4005419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676456" cy="2997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sz="3600" b="1" i="1" dirty="0" smtClean="0">
                <a:solidFill>
                  <a:srgbClr val="002060"/>
                </a:solidFill>
              </a:rPr>
              <a:t/>
            </a:r>
            <a:br>
              <a:rPr lang="pt-BR" altLang="pt-BR" sz="3600" b="1" i="1" dirty="0" smtClean="0">
                <a:solidFill>
                  <a:srgbClr val="002060"/>
                </a:solidFill>
              </a:rPr>
            </a:br>
            <a:r>
              <a:rPr lang="pt-BR" altLang="pt-BR" sz="3600" b="1" i="1" dirty="0" smtClean="0">
                <a:solidFill>
                  <a:srgbClr val="002060"/>
                </a:solidFill>
              </a:rPr>
              <a:t>Seção </a:t>
            </a:r>
            <a:r>
              <a:rPr lang="pt-BR" altLang="pt-BR" sz="3600" b="1" i="1" dirty="0" smtClean="0">
                <a:solidFill>
                  <a:srgbClr val="002060"/>
                </a:solidFill>
              </a:rPr>
              <a:t>B</a:t>
            </a:r>
            <a:br>
              <a:rPr lang="pt-BR" altLang="pt-BR" sz="3600" b="1" i="1" dirty="0" smtClean="0">
                <a:solidFill>
                  <a:srgbClr val="002060"/>
                </a:solidFill>
              </a:rPr>
            </a:br>
            <a:r>
              <a:rPr lang="pt-BR" altLang="pt-BR" sz="3600" b="1" i="1" dirty="0" smtClean="0">
                <a:solidFill>
                  <a:srgbClr val="002060"/>
                </a:solidFill>
              </a:rPr>
              <a:t>9. </a:t>
            </a:r>
            <a:r>
              <a:rPr lang="pt-BR" altLang="pt-BR" sz="3600" b="1" i="1" dirty="0" smtClean="0">
                <a:solidFill>
                  <a:srgbClr val="002060"/>
                </a:solidFill>
              </a:rPr>
              <a:t>Relevância das Informações</a:t>
            </a:r>
            <a:br>
              <a:rPr lang="pt-BR" altLang="pt-BR" sz="3600" b="1" i="1" dirty="0" smtClean="0">
                <a:solidFill>
                  <a:srgbClr val="002060"/>
                </a:solidFill>
              </a:rPr>
            </a:br>
            <a:r>
              <a:rPr lang="pt-BR" altLang="pt-BR" sz="2700" i="1" dirty="0" smtClean="0">
                <a:solidFill>
                  <a:srgbClr val="002060"/>
                </a:solidFill>
              </a:rPr>
              <a:t>Para ambas as categorias, tivemos respostas coincidentes, com 60,4% para pouco informativa. Seguida de colabora de alguma forma com o trabalho: 28%;  e muito informativa com apenas 11,6%. O fato de ser colaboradora ao trabalho denota que o foco da informação pode estar razoavelmente adequado, apesar de carecer de profundidade e seletividade.</a:t>
            </a:r>
          </a:p>
        </p:txBody>
      </p:sp>
      <p:graphicFrame>
        <p:nvGraphicFramePr>
          <p:cNvPr id="34819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1835150" y="2782888"/>
          <a:ext cx="5761038" cy="3849687"/>
        </p:xfrm>
        <a:graphic>
          <a:graphicData uri="http://schemas.openxmlformats.org/presentationml/2006/ole">
            <p:oleObj spid="_x0000_s12290" name="Gráfico" r:id="rId3" imgW="6086357" imgH="4067089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60649"/>
            <a:ext cx="8538914" cy="6337002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pt-BR" sz="2700" i="1" dirty="0" smtClean="0"/>
              <a:t/>
            </a:r>
            <a:br>
              <a:rPr lang="pt-BR" sz="2700" i="1" dirty="0" smtClean="0"/>
            </a:br>
            <a:r>
              <a:rPr lang="pt-BR" sz="2700" i="1" dirty="0" smtClean="0"/>
              <a:t/>
            </a:r>
            <a:br>
              <a:rPr lang="pt-BR" sz="2700" i="1" dirty="0" smtClean="0"/>
            </a:br>
            <a:r>
              <a:rPr lang="pt-BR" sz="2700" i="1" dirty="0" smtClean="0"/>
              <a:t/>
            </a:r>
            <a:br>
              <a:rPr lang="pt-BR" sz="2700" i="1" dirty="0" smtClean="0"/>
            </a:br>
            <a:r>
              <a:rPr lang="pt-BR" sz="2700" i="1" dirty="0" smtClean="0"/>
              <a:t/>
            </a:r>
            <a:br>
              <a:rPr lang="pt-BR" sz="2700" i="1" dirty="0" smtClean="0"/>
            </a:br>
            <a:r>
              <a:rPr lang="pt-BR" sz="2700" i="1" dirty="0" smtClean="0"/>
              <a:t/>
            </a:r>
            <a:br>
              <a:rPr lang="pt-BR" sz="2700" i="1" dirty="0" smtClean="0"/>
            </a:br>
            <a:r>
              <a:rPr lang="pt-BR" sz="2700" i="1" dirty="0" smtClean="0"/>
              <a:t>Este trabalho acadêmico buscou  seu alicerce na gestão do conhecimento aliada aos objetivos das relações públicas,  visando a promoção de melhorias para o público interno do CEFET/RJ, no intuito de garantir a integração entre eles, sugerindo a </a:t>
            </a:r>
            <a:br>
              <a:rPr lang="pt-BR" sz="2700" i="1" dirty="0" smtClean="0"/>
            </a:br>
            <a:r>
              <a:rPr lang="pt-BR" sz="2700" i="1" dirty="0" smtClean="0"/>
              <a:t> criação de significados.</a:t>
            </a:r>
            <a:br>
              <a:rPr lang="pt-BR" sz="2700" i="1" dirty="0" smtClean="0"/>
            </a:br>
            <a:r>
              <a:rPr lang="pt-BR" sz="3100" i="1" dirty="0" smtClean="0"/>
              <a:t/>
            </a:r>
            <a:br>
              <a:rPr lang="pt-BR" sz="3100" i="1" dirty="0" smtClean="0"/>
            </a:br>
            <a:r>
              <a:rPr lang="pt-BR" sz="3100" i="1" dirty="0" smtClean="0"/>
              <a:t>	</a:t>
            </a:r>
            <a:br>
              <a:rPr lang="pt-BR" sz="3100" i="1" dirty="0" smtClean="0"/>
            </a:br>
            <a:r>
              <a:rPr lang="pt-BR" sz="3100" i="1" dirty="0" smtClean="0"/>
              <a:t/>
            </a:r>
            <a:br>
              <a:rPr lang="pt-BR" sz="3100" i="1" dirty="0" smtClean="0"/>
            </a:br>
            <a:r>
              <a:rPr lang="pt-BR" sz="3100" i="1" dirty="0" smtClean="0"/>
              <a:t>			</a:t>
            </a:r>
            <a:r>
              <a:rPr lang="pt-BR" sz="2000" dirty="0" smtClean="0"/>
              <a:t>“A transferência espontânea e não estruturada do 		conhecimento é vital para o sucesso da organização.  Embora o 		termo gestão do conhecimento possa supor a transferência 	        	formalizada, um dos seus elementos essenciais é o 		               desenvolvimento de estratégias específicas para incentivar estas trocas espontâneas.” </a:t>
            </a:r>
            <a:br>
              <a:rPr lang="pt-BR" sz="2000" dirty="0" smtClean="0"/>
            </a:b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 smtClean="0"/>
              <a:t>(DAVENPORT &amp; PRUSSAK, 1998.p . 108)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 </a:t>
            </a:r>
            <a:br>
              <a:rPr lang="pt-BR" dirty="0" smtClean="0"/>
            </a:br>
            <a:r>
              <a:rPr lang="pt-BR" i="1" dirty="0" smtClean="0"/>
              <a:t/>
            </a:r>
            <a:br>
              <a:rPr lang="pt-BR" i="1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5"/>
          <p:cNvSpPr>
            <a:spLocks noGrp="1" noChangeArrowheads="1"/>
          </p:cNvSpPr>
          <p:nvPr>
            <p:ph type="title"/>
          </p:nvPr>
        </p:nvSpPr>
        <p:spPr>
          <a:xfrm>
            <a:off x="1042988" y="274638"/>
            <a:ext cx="7993062" cy="2867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sz="3600" b="1" i="1" dirty="0" smtClean="0">
                <a:solidFill>
                  <a:srgbClr val="002060"/>
                </a:solidFill>
              </a:rPr>
              <a:t/>
            </a:r>
            <a:br>
              <a:rPr lang="pt-BR" altLang="pt-BR" sz="3600" b="1" i="1" dirty="0" smtClean="0">
                <a:solidFill>
                  <a:srgbClr val="002060"/>
                </a:solidFill>
              </a:rPr>
            </a:br>
            <a:r>
              <a:rPr lang="pt-BR" altLang="pt-BR" sz="3600" b="1" i="1" dirty="0" smtClean="0">
                <a:solidFill>
                  <a:srgbClr val="002060"/>
                </a:solidFill>
              </a:rPr>
              <a:t>Seção B</a:t>
            </a:r>
            <a:br>
              <a:rPr lang="pt-BR" altLang="pt-BR" sz="3600" b="1" i="1" dirty="0" smtClean="0">
                <a:solidFill>
                  <a:srgbClr val="002060"/>
                </a:solidFill>
              </a:rPr>
            </a:br>
            <a:r>
              <a:rPr lang="pt-BR" altLang="pt-BR" sz="3600" b="1" i="1" dirty="0" smtClean="0">
                <a:solidFill>
                  <a:srgbClr val="002060"/>
                </a:solidFill>
              </a:rPr>
              <a:t>8. Intensidade de informações recebidas pelos docentes</a:t>
            </a:r>
            <a:br>
              <a:rPr lang="pt-BR" altLang="pt-BR" sz="3600" b="1" i="1" dirty="0" smtClean="0">
                <a:solidFill>
                  <a:srgbClr val="002060"/>
                </a:solidFill>
              </a:rPr>
            </a:br>
            <a:r>
              <a:rPr lang="pt-BR" altLang="pt-BR" sz="2400" i="1" dirty="0" smtClean="0">
                <a:solidFill>
                  <a:srgbClr val="002060"/>
                </a:solidFill>
              </a:rPr>
              <a:t>Este gráfico reforça as respostas anteriores, enfatizando a falta de uma política de gestão da informação.</a:t>
            </a:r>
            <a:br>
              <a:rPr lang="pt-BR" altLang="pt-BR" sz="2400" i="1" dirty="0" smtClean="0">
                <a:solidFill>
                  <a:srgbClr val="002060"/>
                </a:solidFill>
              </a:rPr>
            </a:br>
            <a:r>
              <a:rPr lang="pt-BR" altLang="pt-BR" sz="2400" i="1" dirty="0" smtClean="0">
                <a:solidFill>
                  <a:srgbClr val="002060"/>
                </a:solidFill>
              </a:rPr>
              <a:t>Linguagem escassa com 50% para os docentes; razoável para 31,3%; excessiva, 12,5% e boa com 6,3%.</a:t>
            </a:r>
            <a:br>
              <a:rPr lang="pt-BR" altLang="pt-BR" sz="2400" i="1" dirty="0" smtClean="0">
                <a:solidFill>
                  <a:srgbClr val="002060"/>
                </a:solidFill>
              </a:rPr>
            </a:br>
            <a:endParaRPr lang="pt-BR" altLang="pt-BR" sz="2400" i="1" dirty="0" smtClean="0">
              <a:solidFill>
                <a:srgbClr val="002060"/>
              </a:solidFill>
            </a:endParaRPr>
          </a:p>
        </p:txBody>
      </p:sp>
      <p:graphicFrame>
        <p:nvGraphicFramePr>
          <p:cNvPr id="32771" name="Espaço Reservado para Gráfico 4"/>
          <p:cNvGraphicFramePr>
            <a:graphicFrameLocks noGrp="1"/>
          </p:cNvGraphicFramePr>
          <p:nvPr>
            <p:ph type="chart" idx="1"/>
          </p:nvPr>
        </p:nvGraphicFramePr>
        <p:xfrm>
          <a:off x="992188" y="3090863"/>
          <a:ext cx="8043862" cy="3817937"/>
        </p:xfrm>
        <a:graphic>
          <a:graphicData uri="http://schemas.openxmlformats.org/presentationml/2006/ole">
            <p:oleObj spid="_x0000_s11266" r:id="rId3" imgW="8041321" imgH="3816427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ítulo 1"/>
          <p:cNvSpPr>
            <a:spLocks noGrp="1"/>
          </p:cNvSpPr>
          <p:nvPr>
            <p:ph type="title"/>
          </p:nvPr>
        </p:nvSpPr>
        <p:spPr>
          <a:xfrm>
            <a:off x="971550" y="0"/>
            <a:ext cx="7704906" cy="90872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  <a:t>MAPA DA REVISÃO DA LITERATURA: interseções</a:t>
            </a:r>
          </a:p>
        </p:txBody>
      </p:sp>
      <p:sp>
        <p:nvSpPr>
          <p:cNvPr id="13315" name="Espaço Reservado para Conteúdo 2"/>
          <p:cNvSpPr>
            <a:spLocks noGrp="1"/>
          </p:cNvSpPr>
          <p:nvPr>
            <p:ph idx="1"/>
          </p:nvPr>
        </p:nvSpPr>
        <p:spPr>
          <a:xfrm>
            <a:off x="1042988" y="908050"/>
            <a:ext cx="8101012" cy="58451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pt-BR" altLang="pt-BR" smtClean="0"/>
          </a:p>
          <a:p>
            <a:pPr eaLnBrk="1" hangingPunct="1"/>
            <a:endParaRPr lang="pt-BR" altLang="pt-BR" smtClean="0"/>
          </a:p>
          <a:p>
            <a:pPr eaLnBrk="1" hangingPunct="1">
              <a:buFont typeface="Wingdings 2" pitchFamily="18" charset="2"/>
              <a:buNone/>
            </a:pPr>
            <a:endParaRPr lang="pt-BR" altLang="pt-BR" smtClean="0"/>
          </a:p>
        </p:txBody>
      </p:sp>
      <p:sp>
        <p:nvSpPr>
          <p:cNvPr id="4" name="Retângulo 3"/>
          <p:cNvSpPr/>
          <p:nvPr/>
        </p:nvSpPr>
        <p:spPr>
          <a:xfrm>
            <a:off x="1042988" y="981075"/>
            <a:ext cx="1800225" cy="1079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b="1" dirty="0"/>
              <a:t>RP:</a:t>
            </a:r>
            <a:r>
              <a:rPr lang="pt-BR" dirty="0"/>
              <a:t> públicos integrados aos objetivos da organização</a:t>
            </a:r>
          </a:p>
        </p:txBody>
      </p:sp>
      <p:sp>
        <p:nvSpPr>
          <p:cNvPr id="5" name="Retângulo 4"/>
          <p:cNvSpPr/>
          <p:nvPr/>
        </p:nvSpPr>
        <p:spPr>
          <a:xfrm>
            <a:off x="3924300" y="981075"/>
            <a:ext cx="2735263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b="1" dirty="0"/>
              <a:t>GC</a:t>
            </a:r>
            <a:r>
              <a:rPr lang="pt-BR" dirty="0"/>
              <a:t>:  disseminação do conhecimento  organizacional, clareza de objetivos e da gestão estratégica  da organização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2771775" y="1557338"/>
            <a:ext cx="12239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1763713" y="2060575"/>
            <a:ext cx="0" cy="576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11"/>
          <p:cNvSpPr/>
          <p:nvPr/>
        </p:nvSpPr>
        <p:spPr>
          <a:xfrm>
            <a:off x="1042988" y="2565400"/>
            <a:ext cx="1800225" cy="1223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Reuniões, projetos de capacitação e valorização</a:t>
            </a:r>
          </a:p>
        </p:txBody>
      </p:sp>
      <p:cxnSp>
        <p:nvCxnSpPr>
          <p:cNvPr id="14" name="Conector angulado 13"/>
          <p:cNvCxnSpPr/>
          <p:nvPr/>
        </p:nvCxnSpPr>
        <p:spPr>
          <a:xfrm flipV="1">
            <a:off x="2916238" y="2276475"/>
            <a:ext cx="1511300" cy="82867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 15"/>
          <p:cNvSpPr/>
          <p:nvPr/>
        </p:nvSpPr>
        <p:spPr>
          <a:xfrm>
            <a:off x="7019925" y="981075"/>
            <a:ext cx="1728788" cy="985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b="1" dirty="0"/>
              <a:t>Criação de significados</a:t>
            </a:r>
          </a:p>
        </p:txBody>
      </p:sp>
      <p:cxnSp>
        <p:nvCxnSpPr>
          <p:cNvPr id="19" name="Conector reto 18"/>
          <p:cNvCxnSpPr>
            <a:stCxn id="5" idx="3"/>
          </p:cNvCxnSpPr>
          <p:nvPr/>
        </p:nvCxnSpPr>
        <p:spPr>
          <a:xfrm>
            <a:off x="6659563" y="1628775"/>
            <a:ext cx="3603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>
            <a:stCxn id="16" idx="2"/>
          </p:cNvCxnSpPr>
          <p:nvPr/>
        </p:nvCxnSpPr>
        <p:spPr>
          <a:xfrm>
            <a:off x="7883525" y="1966913"/>
            <a:ext cx="360363" cy="741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 flipH="1">
            <a:off x="7451725" y="1989138"/>
            <a:ext cx="433388" cy="647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tângulo 23"/>
          <p:cNvSpPr/>
          <p:nvPr/>
        </p:nvSpPr>
        <p:spPr>
          <a:xfrm>
            <a:off x="5148263" y="2708275"/>
            <a:ext cx="2447925" cy="1081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Interpretação, seleção e retenção, para criar novos significados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7812088" y="2781300"/>
            <a:ext cx="1331912" cy="1439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Um “olhar para trás”,  com base nas experiências</a:t>
            </a:r>
          </a:p>
        </p:txBody>
      </p:sp>
      <p:cxnSp>
        <p:nvCxnSpPr>
          <p:cNvPr id="32" name="Conector reto 31"/>
          <p:cNvCxnSpPr/>
          <p:nvPr/>
        </p:nvCxnSpPr>
        <p:spPr>
          <a:xfrm>
            <a:off x="4716463" y="2276475"/>
            <a:ext cx="0" cy="1873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tângulo 32"/>
          <p:cNvSpPr/>
          <p:nvPr/>
        </p:nvSpPr>
        <p:spPr>
          <a:xfrm>
            <a:off x="2627313" y="3933825"/>
            <a:ext cx="4278312" cy="1439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Na “era do conhecimento”,os funcionários se tornam parte integrante para se atender as relações organizacionais, para se valorizar o capital humano, a flexibilidade, a inovação, a tecnologia e a informação.</a:t>
            </a:r>
          </a:p>
        </p:txBody>
      </p:sp>
      <p:cxnSp>
        <p:nvCxnSpPr>
          <p:cNvPr id="35" name="Conector angulado 34"/>
          <p:cNvCxnSpPr/>
          <p:nvPr/>
        </p:nvCxnSpPr>
        <p:spPr>
          <a:xfrm rot="16200000" flipH="1">
            <a:off x="827088" y="4581525"/>
            <a:ext cx="1944688" cy="50323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tângulo 36"/>
          <p:cNvSpPr/>
          <p:nvPr/>
        </p:nvSpPr>
        <p:spPr>
          <a:xfrm>
            <a:off x="1116012" y="5516563"/>
            <a:ext cx="7848475" cy="1341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Valorização do capital humano, do aprendizado organizacional e da criação de um ambiente de cultura compartilhada – interseção entre as áreas RP, GC e de</a:t>
            </a:r>
            <a:r>
              <a:rPr lang="pt-BR" i="1" dirty="0"/>
              <a:t> </a:t>
            </a:r>
            <a:r>
              <a:rPr lang="pt-BR" dirty="0"/>
              <a:t>criação de significado </a:t>
            </a:r>
            <a:r>
              <a:rPr lang="pt-BR" i="1" dirty="0"/>
              <a:t>- </a:t>
            </a:r>
            <a:r>
              <a:rPr lang="pt-BR" i="1" dirty="0" err="1"/>
              <a:t>sensemaking</a:t>
            </a:r>
            <a:r>
              <a:rPr lang="pt-BR" dirty="0"/>
              <a:t>,  que devem estar alinhadas aos objetivos comuns e estratégicos da instituição e ao estímulo de pessoas que socializam esse conhecimento.</a:t>
            </a:r>
          </a:p>
        </p:txBody>
      </p:sp>
      <p:cxnSp>
        <p:nvCxnSpPr>
          <p:cNvPr id="49" name="Conector reto 48"/>
          <p:cNvCxnSpPr/>
          <p:nvPr/>
        </p:nvCxnSpPr>
        <p:spPr>
          <a:xfrm>
            <a:off x="4643438" y="5373688"/>
            <a:ext cx="0" cy="215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angulado 50"/>
          <p:cNvCxnSpPr/>
          <p:nvPr/>
        </p:nvCxnSpPr>
        <p:spPr>
          <a:xfrm rot="5400000">
            <a:off x="7523956" y="4580732"/>
            <a:ext cx="1223963" cy="6477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ítulo 1"/>
          <p:cNvSpPr>
            <a:spLocks noGrp="1"/>
          </p:cNvSpPr>
          <p:nvPr>
            <p:ph type="title"/>
          </p:nvPr>
        </p:nvSpPr>
        <p:spPr>
          <a:xfrm>
            <a:off x="1042988" y="274638"/>
            <a:ext cx="7891462" cy="22907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  <a:t>MAPA DA LITERATURA - Interseções</a:t>
            </a:r>
            <a:b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pt-BR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pt-BR" sz="2000" b="1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>
          <a:xfrm>
            <a:off x="971550" y="1700213"/>
            <a:ext cx="8172450" cy="4897437"/>
          </a:xfrm>
        </p:spPr>
        <p:txBody>
          <a:bodyPr/>
          <a:lstStyle/>
          <a:p>
            <a:pPr algn="just" eaLnBrk="1" hangingPunct="1"/>
            <a:endParaRPr lang="pt-BR" altLang="pt-BR" sz="2400" smtClean="0"/>
          </a:p>
          <a:p>
            <a:pPr algn="just" eaLnBrk="1" hangingPunct="1"/>
            <a:endParaRPr lang="pt-BR" altLang="pt-BR" sz="2400" smtClean="0"/>
          </a:p>
          <a:p>
            <a:pPr algn="just" eaLnBrk="1" hangingPunct="1"/>
            <a:endParaRPr lang="pt-BR" altLang="pt-BR" sz="2400" smtClean="0"/>
          </a:p>
          <a:p>
            <a:pPr algn="just" eaLnBrk="1" hangingPunct="1"/>
            <a:endParaRPr lang="pt-BR" altLang="pt-BR" sz="2400" smtClean="0"/>
          </a:p>
          <a:p>
            <a:pPr algn="just" eaLnBrk="1" hangingPunct="1"/>
            <a:endParaRPr lang="pt-BR" altLang="pt-BR" sz="2400" smtClean="0"/>
          </a:p>
          <a:p>
            <a:pPr algn="just" eaLnBrk="1" hangingPunct="1"/>
            <a:endParaRPr lang="pt-BR" altLang="pt-BR" sz="2400" smtClean="0"/>
          </a:p>
          <a:p>
            <a:pPr algn="just" eaLnBrk="1" hangingPunct="1"/>
            <a:endParaRPr lang="pt-BR" altLang="pt-BR" sz="2400" smtClean="0"/>
          </a:p>
          <a:p>
            <a:pPr algn="just" eaLnBrk="1" hangingPunct="1"/>
            <a:endParaRPr lang="pt-BR" altLang="pt-BR" sz="2400" b="1" smtClean="0"/>
          </a:p>
          <a:p>
            <a:pPr algn="just" eaLnBrk="1" hangingPunct="1"/>
            <a:endParaRPr lang="pt-BR" altLang="pt-BR" sz="2400" b="1" smtClean="0"/>
          </a:p>
          <a:p>
            <a:pPr algn="just" eaLnBrk="1" hangingPunct="1"/>
            <a:endParaRPr lang="pt-BR" altLang="pt-BR" sz="2400" smtClean="0"/>
          </a:p>
          <a:p>
            <a:pPr eaLnBrk="1" hangingPunct="1"/>
            <a:endParaRPr lang="pt-BR" altLang="pt-BR" smtClean="0"/>
          </a:p>
        </p:txBody>
      </p:sp>
      <p:sp>
        <p:nvSpPr>
          <p:cNvPr id="4" name="Retângulo 3"/>
          <p:cNvSpPr/>
          <p:nvPr/>
        </p:nvSpPr>
        <p:spPr>
          <a:xfrm>
            <a:off x="1908175" y="1052513"/>
            <a:ext cx="5976938" cy="1058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A GC como visão estratégica para melhoria da comunicação e da interação entre os públicos internos da instituição</a:t>
            </a:r>
          </a:p>
        </p:txBody>
      </p:sp>
      <p:cxnSp>
        <p:nvCxnSpPr>
          <p:cNvPr id="6" name="Conector reto 5"/>
          <p:cNvCxnSpPr/>
          <p:nvPr/>
        </p:nvCxnSpPr>
        <p:spPr>
          <a:xfrm flipH="1">
            <a:off x="3276600" y="1628775"/>
            <a:ext cx="1079500" cy="12239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1042988" y="3500438"/>
            <a:ext cx="3097212" cy="17287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RP trabalha com a comunicação institucional sendo responsável por alinhar os interesses dos públicos aos objetivos da Instituição.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5724525" y="1844675"/>
            <a:ext cx="1295400" cy="1008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10"/>
          <p:cNvSpPr/>
          <p:nvPr/>
        </p:nvSpPr>
        <p:spPr>
          <a:xfrm>
            <a:off x="5580113" y="3429000"/>
            <a:ext cx="3312367" cy="2447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Com a busca do conhecimento e do compartilhamento desse conhecimento, forma-se um caminho de confiança entre os públicos da organização, destacando-se a criação de um ambiente favorável a novos saberes e à credibilidade institucional.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Grp="1" noChangeArrowheads="1"/>
          </p:cNvSpPr>
          <p:nvPr>
            <p:ph type="title"/>
          </p:nvPr>
        </p:nvSpPr>
        <p:spPr>
          <a:xfrm>
            <a:off x="971550" y="274638"/>
            <a:ext cx="7777163" cy="30829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sz="3200" b="1" i="1" dirty="0" smtClean="0">
                <a:solidFill>
                  <a:srgbClr val="002060"/>
                </a:solidFill>
              </a:rPr>
              <a:t>Seção A</a:t>
            </a:r>
            <a:br>
              <a:rPr lang="pt-BR" altLang="pt-BR" sz="3200" b="1" i="1" dirty="0" smtClean="0">
                <a:solidFill>
                  <a:srgbClr val="002060"/>
                </a:solidFill>
              </a:rPr>
            </a:br>
            <a:r>
              <a:rPr lang="pt-BR" altLang="pt-BR" sz="3200" b="1" i="1" dirty="0" smtClean="0">
                <a:solidFill>
                  <a:srgbClr val="002060"/>
                </a:solidFill>
              </a:rPr>
              <a:t>6. Sua atividade é multiplicadora</a:t>
            </a:r>
            <a:br>
              <a:rPr lang="pt-BR" altLang="pt-BR" sz="3200" b="1" i="1" dirty="0" smtClean="0">
                <a:solidFill>
                  <a:srgbClr val="002060"/>
                </a:solidFill>
              </a:rPr>
            </a:br>
            <a:r>
              <a:rPr lang="pt-BR" altLang="pt-BR" sz="3200" b="1" i="1" dirty="0" smtClean="0">
                <a:solidFill>
                  <a:srgbClr val="002060"/>
                </a:solidFill>
              </a:rPr>
              <a:t>de conhecimento – SIM - docentes</a:t>
            </a:r>
            <a:br>
              <a:rPr lang="pt-BR" altLang="pt-BR" sz="3200" b="1" i="1" dirty="0" smtClean="0">
                <a:solidFill>
                  <a:srgbClr val="002060"/>
                </a:solidFill>
              </a:rPr>
            </a:br>
            <a:r>
              <a:rPr lang="pt-BR" altLang="pt-BR" sz="3200" b="1" i="1" dirty="0" smtClean="0">
                <a:solidFill>
                  <a:srgbClr val="002060"/>
                </a:solidFill>
              </a:rPr>
              <a:t/>
            </a:r>
            <a:br>
              <a:rPr lang="pt-BR" altLang="pt-BR" sz="3200" b="1" i="1" dirty="0" smtClean="0">
                <a:solidFill>
                  <a:srgbClr val="002060"/>
                </a:solidFill>
              </a:rPr>
            </a:br>
            <a:r>
              <a:rPr lang="pt-BR" altLang="pt-BR" sz="2400" i="1" dirty="0" smtClean="0">
                <a:solidFill>
                  <a:srgbClr val="002060"/>
                </a:solidFill>
              </a:rPr>
              <a:t>O gráfico nos revela que docentes e administrativos têm visões diferentes quanto às atividades serem ou não multiplicadoras de conhecimento. Mas ainda assim, ambos responderam que SIM.  Docentes 87,5%,  contra 12,5% para o Não.</a:t>
            </a:r>
          </a:p>
        </p:txBody>
      </p:sp>
      <p:graphicFrame>
        <p:nvGraphicFramePr>
          <p:cNvPr id="18435" name="Espaço Reservado para Gráfico 4"/>
          <p:cNvGraphicFramePr>
            <a:graphicFrameLocks noGrp="1"/>
          </p:cNvGraphicFramePr>
          <p:nvPr>
            <p:ph type="chart" idx="1"/>
          </p:nvPr>
        </p:nvGraphicFramePr>
        <p:xfrm>
          <a:off x="407988" y="3378200"/>
          <a:ext cx="8029575" cy="2798763"/>
        </p:xfrm>
        <a:graphic>
          <a:graphicData uri="http://schemas.openxmlformats.org/presentationml/2006/ole">
            <p:oleObj spid="_x0000_s1026" r:id="rId3" imgW="8029128" imgH="2798307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5"/>
          <p:cNvSpPr>
            <a:spLocks noGrp="1" noChangeArrowheads="1"/>
          </p:cNvSpPr>
          <p:nvPr>
            <p:ph type="title"/>
          </p:nvPr>
        </p:nvSpPr>
        <p:spPr>
          <a:xfrm>
            <a:off x="971550" y="274638"/>
            <a:ext cx="7715250" cy="32988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sz="2800" b="1" i="1" dirty="0" smtClean="0">
                <a:solidFill>
                  <a:srgbClr val="002060"/>
                </a:solidFill>
              </a:rPr>
              <a:t>SEÇÃO B – conhecimento e informação</a:t>
            </a:r>
            <a:br>
              <a:rPr lang="pt-BR" altLang="pt-BR" sz="2800" b="1" i="1" dirty="0" smtClean="0">
                <a:solidFill>
                  <a:srgbClr val="002060"/>
                </a:solidFill>
              </a:rPr>
            </a:br>
            <a:r>
              <a:rPr lang="pt-BR" altLang="pt-BR" sz="2800" b="1" i="1" dirty="0" smtClean="0">
                <a:solidFill>
                  <a:srgbClr val="002060"/>
                </a:solidFill>
              </a:rPr>
              <a:t>1. O CEFET como espaço propício à </a:t>
            </a:r>
            <a:br>
              <a:rPr lang="pt-BR" altLang="pt-BR" sz="2800" b="1" i="1" dirty="0" smtClean="0">
                <a:solidFill>
                  <a:srgbClr val="002060"/>
                </a:solidFill>
              </a:rPr>
            </a:br>
            <a:r>
              <a:rPr lang="pt-BR" altLang="pt-BR" sz="2800" b="1" i="1" dirty="0" smtClean="0">
                <a:solidFill>
                  <a:srgbClr val="002060"/>
                </a:solidFill>
              </a:rPr>
              <a:t>criação de conhecimento</a:t>
            </a:r>
            <a:br>
              <a:rPr lang="pt-BR" altLang="pt-BR" sz="2800" b="1" i="1" dirty="0" smtClean="0">
                <a:solidFill>
                  <a:srgbClr val="002060"/>
                </a:solidFill>
              </a:rPr>
            </a:br>
            <a:r>
              <a:rPr lang="pt-BR" altLang="pt-BR" sz="2000" i="1" dirty="0" smtClean="0">
                <a:solidFill>
                  <a:srgbClr val="002060"/>
                </a:solidFill>
              </a:rPr>
              <a:t>Docentes 93,8 %e administrativos, 63%. </a:t>
            </a:r>
            <a:r>
              <a:rPr lang="pt-BR" altLang="pt-BR" sz="2000" b="1" i="1" dirty="0" smtClean="0">
                <a:solidFill>
                  <a:srgbClr val="002060"/>
                </a:solidFill>
              </a:rPr>
              <a:t>As variáveis do SIM </a:t>
            </a:r>
            <a:r>
              <a:rPr lang="pt-BR" altLang="pt-BR" sz="2000" i="1" dirty="0" smtClean="0">
                <a:solidFill>
                  <a:srgbClr val="002060"/>
                </a:solidFill>
              </a:rPr>
              <a:t>nos revelaram ser o CEFET /RJ propício ao conhecimento por ser uma instituição que desenvolve o ensino, pesquisa e extensão. Para os administrativos, através da correlação de gráficos, vemos que os 37% dos respondentes que não consideram, disseram que as informações são perdidas, analisando os gráficos a seguir.</a:t>
            </a:r>
          </a:p>
        </p:txBody>
      </p:sp>
      <p:graphicFrame>
        <p:nvGraphicFramePr>
          <p:cNvPr id="20483" name="Espaço Reservado para Gráfico 4"/>
          <p:cNvGraphicFramePr>
            <a:graphicFrameLocks noGrp="1"/>
          </p:cNvGraphicFramePr>
          <p:nvPr>
            <p:ph type="chart" idx="1"/>
          </p:nvPr>
        </p:nvGraphicFramePr>
        <p:xfrm>
          <a:off x="992188" y="3449638"/>
          <a:ext cx="7807325" cy="3054350"/>
        </p:xfrm>
        <a:graphic>
          <a:graphicData uri="http://schemas.openxmlformats.org/presentationml/2006/ole">
            <p:oleObj spid="_x0000_s2050" r:id="rId3" imgW="7803556" imgH="3054361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2988" y="274638"/>
            <a:ext cx="7643812" cy="17859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t-BR" sz="3600" dirty="0" smtClean="0"/>
              <a:t>Seção B </a:t>
            </a:r>
            <a:r>
              <a:rPr lang="pt-BR" sz="2700" dirty="0" smtClean="0"/>
              <a:t/>
            </a:r>
            <a:br>
              <a:rPr lang="pt-BR" sz="2700" dirty="0" smtClean="0"/>
            </a:br>
            <a:r>
              <a:rPr lang="pt-BR" sz="2700" dirty="0" smtClean="0"/>
              <a:t>1.</a:t>
            </a:r>
            <a:r>
              <a:rPr lang="pt-BR" sz="2700" b="1" dirty="0" smtClean="0"/>
              <a:t>Alegações do Não</a:t>
            </a:r>
            <a:r>
              <a:rPr lang="pt-BR" sz="2700" dirty="0" smtClean="0"/>
              <a:t> considero o CEFET um espaço propício ao conhecimento.  Apenas um docente não respondeu. </a:t>
            </a:r>
            <a:br>
              <a:rPr lang="pt-BR" sz="2700" dirty="0" smtClean="0"/>
            </a:br>
            <a:r>
              <a:rPr lang="pt-BR" sz="2700" dirty="0" smtClean="0"/>
              <a:t>administrativos : 37%</a:t>
            </a:r>
            <a:endParaRPr lang="pt-BR" sz="2700" dirty="0"/>
          </a:p>
        </p:txBody>
      </p:sp>
      <p:graphicFrame>
        <p:nvGraphicFramePr>
          <p:cNvPr id="21507" name="Espaço Reservado para Gráfico 5"/>
          <p:cNvGraphicFramePr>
            <a:graphicFrameLocks noGrp="1"/>
          </p:cNvGraphicFramePr>
          <p:nvPr>
            <p:ph type="chart" idx="1"/>
          </p:nvPr>
        </p:nvGraphicFramePr>
        <p:xfrm>
          <a:off x="1119188" y="2208213"/>
          <a:ext cx="7645400" cy="3975100"/>
        </p:xfrm>
        <a:graphic>
          <a:graphicData uri="http://schemas.openxmlformats.org/presentationml/2006/ole">
            <p:oleObj spid="_x0000_s3074" name="Gráfico" r:id="rId3" imgW="7619891" imgH="3962355" progId="Excel.Chart.8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274638"/>
            <a:ext cx="7715250" cy="25066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sz="3200" b="1" i="1" dirty="0" smtClean="0">
                <a:solidFill>
                  <a:srgbClr val="002060"/>
                </a:solidFill>
              </a:rPr>
              <a:t>Seção B</a:t>
            </a:r>
            <a:br>
              <a:rPr lang="pt-BR" altLang="pt-BR" sz="3200" b="1" i="1" dirty="0" smtClean="0">
                <a:solidFill>
                  <a:srgbClr val="002060"/>
                </a:solidFill>
              </a:rPr>
            </a:br>
            <a:r>
              <a:rPr lang="pt-BR" altLang="pt-BR" sz="3200" b="1" i="1" dirty="0" smtClean="0">
                <a:solidFill>
                  <a:srgbClr val="002060"/>
                </a:solidFill>
              </a:rPr>
              <a:t>2.Conhecimento compartilhado:</a:t>
            </a:r>
            <a:br>
              <a:rPr lang="pt-BR" altLang="pt-BR" sz="3200" b="1" i="1" dirty="0" smtClean="0">
                <a:solidFill>
                  <a:srgbClr val="002060"/>
                </a:solidFill>
              </a:rPr>
            </a:br>
            <a:r>
              <a:rPr lang="pt-BR" altLang="pt-BR" sz="3200" b="1" i="1" dirty="0" smtClean="0">
                <a:solidFill>
                  <a:srgbClr val="002060"/>
                </a:solidFill>
              </a:rPr>
              <a:t>docentes</a:t>
            </a:r>
            <a:br>
              <a:rPr lang="pt-BR" altLang="pt-BR" sz="3200" b="1" i="1" dirty="0" smtClean="0">
                <a:solidFill>
                  <a:srgbClr val="002060"/>
                </a:solidFill>
              </a:rPr>
            </a:br>
            <a:r>
              <a:rPr lang="pt-BR" altLang="pt-BR" sz="2800" i="1" dirty="0" smtClean="0">
                <a:solidFill>
                  <a:srgbClr val="002060"/>
                </a:solidFill>
              </a:rPr>
              <a:t>Tivemos SIM para os docentes, com 56, 2%. </a:t>
            </a:r>
            <a:br>
              <a:rPr lang="pt-BR" altLang="pt-BR" sz="2800" i="1" dirty="0" smtClean="0">
                <a:solidFill>
                  <a:srgbClr val="002060"/>
                </a:solidFill>
              </a:rPr>
            </a:br>
            <a:r>
              <a:rPr lang="pt-BR" altLang="pt-BR" sz="2800" i="1" dirty="0" smtClean="0">
                <a:solidFill>
                  <a:srgbClr val="002060"/>
                </a:solidFill>
              </a:rPr>
              <a:t>Não com 43,8%. Docentes pela natureza de suas atividades acadêmicas.</a:t>
            </a:r>
          </a:p>
        </p:txBody>
      </p:sp>
      <p:graphicFrame>
        <p:nvGraphicFramePr>
          <p:cNvPr id="22531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2555875" y="2697163"/>
          <a:ext cx="4691063" cy="3003550"/>
        </p:xfrm>
        <a:graphic>
          <a:graphicData uri="http://schemas.openxmlformats.org/presentationml/2006/ole">
            <p:oleObj spid="_x0000_s4098" name="Gráfico" r:id="rId3" imgW="5400707" imgH="3457579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274638"/>
            <a:ext cx="7715250" cy="2794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sz="3200" b="1" i="1" dirty="0" smtClean="0">
                <a:solidFill>
                  <a:srgbClr val="002060"/>
                </a:solidFill>
              </a:rPr>
              <a:t>Seção B</a:t>
            </a:r>
            <a:br>
              <a:rPr lang="pt-BR" altLang="pt-BR" sz="3200" b="1" i="1" dirty="0" smtClean="0">
                <a:solidFill>
                  <a:srgbClr val="002060"/>
                </a:solidFill>
              </a:rPr>
            </a:br>
            <a:r>
              <a:rPr lang="pt-BR" altLang="pt-BR" sz="3200" b="1" i="1" dirty="0" smtClean="0">
                <a:solidFill>
                  <a:srgbClr val="002060"/>
                </a:solidFill>
              </a:rPr>
              <a:t>2.Conhecimento compartilhado: administrativo</a:t>
            </a:r>
            <a:br>
              <a:rPr lang="pt-BR" altLang="pt-BR" sz="3200" b="1" i="1" dirty="0" smtClean="0">
                <a:solidFill>
                  <a:srgbClr val="002060"/>
                </a:solidFill>
              </a:rPr>
            </a:br>
            <a:r>
              <a:rPr lang="pt-BR" altLang="pt-BR" sz="2400" i="1" dirty="0" smtClean="0">
                <a:solidFill>
                  <a:srgbClr val="002060"/>
                </a:solidFill>
              </a:rPr>
              <a:t>O NÃO nesta categoria com 70,4% nos mostra as respostas discordantes, favorecendo a diferença na percepção de significado das duas categorias do público interno. SIM,  com 29,6%.  Processos muitas vezes truncados, fragmentação entre centenas de pequenos grupos.</a:t>
            </a:r>
          </a:p>
        </p:txBody>
      </p:sp>
      <p:graphicFrame>
        <p:nvGraphicFramePr>
          <p:cNvPr id="23555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2268538" y="2949575"/>
          <a:ext cx="5256212" cy="3503613"/>
        </p:xfrm>
        <a:graphic>
          <a:graphicData uri="http://schemas.openxmlformats.org/presentationml/2006/ole">
            <p:oleObj spid="_x0000_s5122" r:id="rId3" imgW="6145301" imgH="4096867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0"/>
            <a:ext cx="7715250" cy="27082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sz="3200" b="1" i="1" dirty="0" smtClean="0">
                <a:solidFill>
                  <a:srgbClr val="002060"/>
                </a:solidFill>
              </a:rPr>
              <a:t>Seção B</a:t>
            </a:r>
            <a:br>
              <a:rPr lang="pt-BR" altLang="pt-BR" sz="3200" b="1" i="1" dirty="0" smtClean="0">
                <a:solidFill>
                  <a:srgbClr val="002060"/>
                </a:solidFill>
              </a:rPr>
            </a:br>
            <a:r>
              <a:rPr lang="pt-BR" altLang="pt-BR" sz="3200" b="1" i="1" dirty="0" smtClean="0">
                <a:solidFill>
                  <a:srgbClr val="002060"/>
                </a:solidFill>
              </a:rPr>
              <a:t>Compartilha conhecimento – docentes</a:t>
            </a:r>
            <a:br>
              <a:rPr lang="pt-BR" altLang="pt-BR" sz="3200" b="1" i="1" dirty="0" smtClean="0">
                <a:solidFill>
                  <a:srgbClr val="002060"/>
                </a:solidFill>
              </a:rPr>
            </a:br>
            <a:r>
              <a:rPr lang="pt-BR" altLang="pt-BR" sz="3200" b="1" i="1" dirty="0" smtClean="0">
                <a:solidFill>
                  <a:srgbClr val="002060"/>
                </a:solidFill>
              </a:rPr>
              <a:t>4.</a:t>
            </a:r>
            <a:r>
              <a:rPr lang="pt-BR" altLang="pt-BR" sz="2400" i="1" dirty="0" smtClean="0">
                <a:solidFill>
                  <a:srgbClr val="002060"/>
                </a:solidFill>
              </a:rPr>
              <a:t>Como os docentes encaram suas tarefas como multiplicadoras de conhecimento, o gráfico mostra que eles compartilham entre os pares: 92,5% e além de seus pares:37,5%; armazena conhecimento com 18,8%</a:t>
            </a:r>
          </a:p>
        </p:txBody>
      </p:sp>
      <p:graphicFrame>
        <p:nvGraphicFramePr>
          <p:cNvPr id="26627" name="Espaço Reservado para Gráfico 5"/>
          <p:cNvGraphicFramePr>
            <a:graphicFrameLocks noGrp="1"/>
          </p:cNvGraphicFramePr>
          <p:nvPr>
            <p:ph type="chart" idx="1"/>
          </p:nvPr>
        </p:nvGraphicFramePr>
        <p:xfrm>
          <a:off x="1139825" y="2743200"/>
          <a:ext cx="7799388" cy="3913188"/>
        </p:xfrm>
        <a:graphic>
          <a:graphicData uri="http://schemas.openxmlformats.org/presentationml/2006/ole">
            <p:oleObj spid="_x0000_s6146" name="Gráfico" r:id="rId3" imgW="7858249" imgH="3943460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274</Words>
  <Application>Microsoft Office PowerPoint</Application>
  <PresentationFormat>Apresentação na tela (4:3)</PresentationFormat>
  <Paragraphs>45</Paragraphs>
  <Slides>16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8" baseType="lpstr">
      <vt:lpstr>Tema do Office</vt:lpstr>
      <vt:lpstr>Gráfico do Microsoft Office Excel</vt:lpstr>
      <vt:lpstr>     UFF – UNIVERSIDADE FEDERAL FLUMINENSE  A ATIVIDADE DE RELAÇÕES PÚBLICAS E A SUA CONTRIBUIÇÃO PARA A CRIAÇÃO DE SIGNIFICADO NO CEFET/RJ: UMA ABORDAGEM DE INTERAÇÃO ENTRE OS PÙBLICOS ORGANIZACIONAIS  </vt:lpstr>
      <vt:lpstr>MAPA DA REVISÃO DA LITERATURA: interseções</vt:lpstr>
      <vt:lpstr>MAPA DA LITERATURA - Interseções     </vt:lpstr>
      <vt:lpstr>Seção A 6. Sua atividade é multiplicadora de conhecimento – SIM - docentes  O gráfico nos revela que docentes e administrativos têm visões diferentes quanto às atividades serem ou não multiplicadoras de conhecimento. Mas ainda assim, ambos responderam que SIM.  Docentes 87,5%,  contra 12,5% para o Não.</vt:lpstr>
      <vt:lpstr>SEÇÃO B – conhecimento e informação 1. O CEFET como espaço propício à  criação de conhecimento Docentes 93,8 %e administrativos, 63%. As variáveis do SIM nos revelaram ser o CEFET /RJ propício ao conhecimento por ser uma instituição que desenvolve o ensino, pesquisa e extensão. Para os administrativos, através da correlação de gráficos, vemos que os 37% dos respondentes que não consideram, disseram que as informações são perdidas, analisando os gráficos a seguir.</vt:lpstr>
      <vt:lpstr>Seção B  1.Alegações do Não considero o CEFET um espaço propício ao conhecimento.  Apenas um docente não respondeu.  administrativos : 37%</vt:lpstr>
      <vt:lpstr>Seção B 2.Conhecimento compartilhado: docentes Tivemos SIM para os docentes, com 56, 2%.  Não com 43,8%. Docentes pela natureza de suas atividades acadêmicas.</vt:lpstr>
      <vt:lpstr>Seção B 2.Conhecimento compartilhado: administrativo O NÃO nesta categoria com 70,4% nos mostra as respostas discordantes, favorecendo a diferença na percepção de significado das duas categorias do público interno. SIM,  com 29,6%.  Processos muitas vezes truncados, fragmentação entre centenas de pequenos grupos.</vt:lpstr>
      <vt:lpstr>Seção B Compartilha conhecimento – docentes 4.Como os docentes encaram suas tarefas como multiplicadoras de conhecimento, o gráfico mostra que eles compartilham entre os pares: 92,5% e além de seus pares:37,5%; armazena conhecimento com 18,8%</vt:lpstr>
      <vt:lpstr>Seção B 5.Informação acessível a todos Ambas as categorias concluíram que a informação não é acessível a todos.  Nas questões que se seguem encontramos a reprodução de um diagnóstico de condições de trabalho e de ambiente institucional com relação às informações que convergem.  Aqui houve concordância com percentuais de 75% para docentes  e de 74% para administrativos.</vt:lpstr>
      <vt:lpstr>Seção B 5.Alegações do não acessível  Este gráfico nos revela  que a falta de política da instituição, responsável pela precariedade da gestão da informação foi a variável de maior frequência, 62,8% havendo concordância entre os servidores docentes e administrativos, seguidos de 14% para o sistema hierárquico; 11,6% para falta de democracia; 9,2% para falta intranet e 7% disseram que depende do cargo. Essa alegação impacta sobre as possibilidades de compartilhamento e o uso eficaz de conhecimento entre as instâncias da instituição.Por haver convergência optou-se por um gráfico que contemple as duas categorias.</vt:lpstr>
      <vt:lpstr>Seção B 6.Alegações para linguagem não adequada Linguagem repassada com 58,8% ( para as duas categorias docentes e administrativo); seguidas de falta de política e interesse empatados com sem recursos eficazes: 17,6% e apenas cotidiano 5,8%</vt:lpstr>
      <vt:lpstr>Seção B 7.Tempo em que chegam as informações: adequado ou não O Não obteve 81,3% correlacionadas as duas categorias. Sim, com 19,7. Não chegar no tempo adequado rompe com o fluxo de conhecimento, compartilhamento e difusão.</vt:lpstr>
      <vt:lpstr> Seção B 9. Relevância das Informações Para ambas as categorias, tivemos respostas coincidentes, com 60,4% para pouco informativa. Seguida de colabora de alguma forma com o trabalho: 28%;  e muito informativa com apenas 11,6%. O fato de ser colaboradora ao trabalho denota que o foco da informação pode estar razoavelmente adequado, apesar de carecer de profundidade e seletividade.</vt:lpstr>
      <vt:lpstr>     Este trabalho acadêmico buscou  seu alicerce na gestão do conhecimento aliada aos objetivos das relações públicas,  visando a promoção de melhorias para o público interno do CEFET/RJ, no intuito de garantir a integração entre eles, sugerindo a   criação de significados.        “A transferência espontânea e não estruturada do   conhecimento é vital para o sucesso da organização.  Embora o   termo gestão do conhecimento possa supor a transferência           formalizada, um dos seus elementos essenciais é o                  desenvolvimento de estratégias específicas para incentivar estas trocas espontâneas.”   (DAVENPORT &amp; PRUSSAK, 1998.p . 108)     </vt:lpstr>
      <vt:lpstr> Seção B 8. Intensidade de informações recebidas pelos docentes Este gráfico reforça as respostas anteriores, enfatizando a falta de uma política de gestão da informação. Linguagem escassa com 50% para os docentes; razoável para 31,3%; excessiva, 12,5% e boa com 6,3%.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Administrador</dc:creator>
  <cp:lastModifiedBy>Administrador</cp:lastModifiedBy>
  <cp:revision>2</cp:revision>
  <dcterms:created xsi:type="dcterms:W3CDTF">2016-09-20T23:12:36Z</dcterms:created>
  <dcterms:modified xsi:type="dcterms:W3CDTF">2016-09-20T23:29:03Z</dcterms:modified>
</cp:coreProperties>
</file>